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63" r:id="rId4"/>
    <p:sldId id="307" r:id="rId5"/>
    <p:sldId id="312" r:id="rId6"/>
    <p:sldId id="304" r:id="rId7"/>
    <p:sldId id="308" r:id="rId8"/>
    <p:sldId id="315" r:id="rId9"/>
    <p:sldId id="305" r:id="rId10"/>
    <p:sldId id="306" r:id="rId11"/>
    <p:sldId id="313" r:id="rId12"/>
    <p:sldId id="309" r:id="rId13"/>
    <p:sldId id="314" r:id="rId14"/>
    <p:sldId id="310" r:id="rId15"/>
    <p:sldId id="333" r:id="rId16"/>
    <p:sldId id="316" r:id="rId17"/>
    <p:sldId id="303" r:id="rId18"/>
    <p:sldId id="302" r:id="rId19"/>
    <p:sldId id="301" r:id="rId20"/>
    <p:sldId id="317" r:id="rId21"/>
    <p:sldId id="318" r:id="rId22"/>
    <p:sldId id="319" r:id="rId23"/>
    <p:sldId id="334" r:id="rId24"/>
    <p:sldId id="320" r:id="rId25"/>
    <p:sldId id="321" r:id="rId26"/>
    <p:sldId id="322" r:id="rId27"/>
    <p:sldId id="323" r:id="rId28"/>
    <p:sldId id="324" r:id="rId29"/>
    <p:sldId id="326" r:id="rId30"/>
    <p:sldId id="335" r:id="rId31"/>
    <p:sldId id="327" r:id="rId32"/>
    <p:sldId id="328" r:id="rId33"/>
    <p:sldId id="336" r:id="rId34"/>
    <p:sldId id="329" r:id="rId35"/>
    <p:sldId id="330" r:id="rId36"/>
    <p:sldId id="331" r:id="rId37"/>
    <p:sldId id="332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8235" autoAdjust="0"/>
  </p:normalViewPr>
  <p:slideViewPr>
    <p:cSldViewPr snapToGrid="0">
      <p:cViewPr varScale="1">
        <p:scale>
          <a:sx n="99" d="100"/>
          <a:sy n="99" d="100"/>
        </p:scale>
        <p:origin x="2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32082F-EBB2-485D-AA11-C35AB5072BF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E5F06B-FD1E-4952-B998-C917AFE422AB}">
      <dgm:prSet/>
      <dgm:spPr/>
      <dgm:t>
        <a:bodyPr/>
        <a:lstStyle/>
        <a:p>
          <a:r>
            <a:rPr lang="en-US" b="1"/>
            <a:t>Hashem Jarhi, Amir Rashed</a:t>
          </a:r>
          <a:endParaRPr lang="en-US"/>
        </a:p>
      </dgm:t>
    </dgm:pt>
    <dgm:pt modelId="{DB13AD66-6C1D-4444-8AFF-B98DEE4D5278}" type="parTrans" cxnId="{6DBB4625-0419-4C2D-AEFC-28BA7E43B7E9}">
      <dgm:prSet/>
      <dgm:spPr/>
      <dgm:t>
        <a:bodyPr/>
        <a:lstStyle/>
        <a:p>
          <a:endParaRPr lang="en-US"/>
        </a:p>
      </dgm:t>
    </dgm:pt>
    <dgm:pt modelId="{B730C960-0092-4050-88E0-2281FA733B0A}" type="sibTrans" cxnId="{6DBB4625-0419-4C2D-AEFC-28BA7E43B7E9}">
      <dgm:prSet/>
      <dgm:spPr/>
      <dgm:t>
        <a:bodyPr/>
        <a:lstStyle/>
        <a:p>
          <a:endParaRPr lang="en-US"/>
        </a:p>
      </dgm:t>
    </dgm:pt>
    <dgm:pt modelId="{BBBE1D6F-AB46-4D08-9129-6D4108343916}">
      <dgm:prSet/>
      <dgm:spPr/>
      <dgm:t>
        <a:bodyPr/>
        <a:lstStyle/>
        <a:p>
          <a:r>
            <a:rPr lang="en-US" b="1"/>
            <a:t>Advisor: Eric Herbelin</a:t>
          </a:r>
          <a:endParaRPr lang="en-US"/>
        </a:p>
      </dgm:t>
    </dgm:pt>
    <dgm:pt modelId="{8FCBCB16-DD82-4562-B754-A2B347B8A9B4}" type="parTrans" cxnId="{993DE0DF-87CA-42B2-883D-D31C5107C275}">
      <dgm:prSet/>
      <dgm:spPr/>
      <dgm:t>
        <a:bodyPr/>
        <a:lstStyle/>
        <a:p>
          <a:endParaRPr lang="en-US"/>
        </a:p>
      </dgm:t>
    </dgm:pt>
    <dgm:pt modelId="{FF362F2F-2148-42B8-82A1-833B092AB192}" type="sibTrans" cxnId="{993DE0DF-87CA-42B2-883D-D31C5107C275}">
      <dgm:prSet/>
      <dgm:spPr/>
      <dgm:t>
        <a:bodyPr/>
        <a:lstStyle/>
        <a:p>
          <a:endParaRPr lang="en-US"/>
        </a:p>
      </dgm:t>
    </dgm:pt>
    <dgm:pt modelId="{A973A3C8-6C52-4AED-827B-7E30B8E585D0}" type="pres">
      <dgm:prSet presAssocID="{1132082F-EBB2-485D-AA11-C35AB5072B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C217AF-9C27-47AD-898D-07AE6FCF042E}" type="pres">
      <dgm:prSet presAssocID="{94E5F06B-FD1E-4952-B998-C917AFE422AB}" presName="hierRoot1" presStyleCnt="0"/>
      <dgm:spPr/>
    </dgm:pt>
    <dgm:pt modelId="{EDED0D1D-B70F-44B1-97E5-79A3C4F59CE3}" type="pres">
      <dgm:prSet presAssocID="{94E5F06B-FD1E-4952-B998-C917AFE422AB}" presName="composite" presStyleCnt="0"/>
      <dgm:spPr/>
    </dgm:pt>
    <dgm:pt modelId="{BC1773CB-8389-43B2-8253-7E720FC42D97}" type="pres">
      <dgm:prSet presAssocID="{94E5F06B-FD1E-4952-B998-C917AFE422AB}" presName="background" presStyleLbl="node0" presStyleIdx="0" presStyleCnt="2"/>
      <dgm:spPr/>
    </dgm:pt>
    <dgm:pt modelId="{2F09F4E5-504C-4062-ACF5-A20DC04597C5}" type="pres">
      <dgm:prSet presAssocID="{94E5F06B-FD1E-4952-B998-C917AFE422AB}" presName="text" presStyleLbl="fgAcc0" presStyleIdx="0" presStyleCnt="2">
        <dgm:presLayoutVars>
          <dgm:chPref val="3"/>
        </dgm:presLayoutVars>
      </dgm:prSet>
      <dgm:spPr/>
    </dgm:pt>
    <dgm:pt modelId="{C4142CD2-33DD-489B-9E08-6B0F7925F656}" type="pres">
      <dgm:prSet presAssocID="{94E5F06B-FD1E-4952-B998-C917AFE422AB}" presName="hierChild2" presStyleCnt="0"/>
      <dgm:spPr/>
    </dgm:pt>
    <dgm:pt modelId="{67535F9D-3118-410A-9C31-1F1B9B946CC8}" type="pres">
      <dgm:prSet presAssocID="{BBBE1D6F-AB46-4D08-9129-6D4108343916}" presName="hierRoot1" presStyleCnt="0"/>
      <dgm:spPr/>
    </dgm:pt>
    <dgm:pt modelId="{5E70EFCA-86D3-40C2-9271-F452370A144B}" type="pres">
      <dgm:prSet presAssocID="{BBBE1D6F-AB46-4D08-9129-6D4108343916}" presName="composite" presStyleCnt="0"/>
      <dgm:spPr/>
    </dgm:pt>
    <dgm:pt modelId="{64AC6F4E-544E-4153-BD04-9C20447A541F}" type="pres">
      <dgm:prSet presAssocID="{BBBE1D6F-AB46-4D08-9129-6D4108343916}" presName="background" presStyleLbl="node0" presStyleIdx="1" presStyleCnt="2"/>
      <dgm:spPr/>
    </dgm:pt>
    <dgm:pt modelId="{4D4B04C5-79D5-4D74-B25B-A1AE39931B17}" type="pres">
      <dgm:prSet presAssocID="{BBBE1D6F-AB46-4D08-9129-6D4108343916}" presName="text" presStyleLbl="fgAcc0" presStyleIdx="1" presStyleCnt="2">
        <dgm:presLayoutVars>
          <dgm:chPref val="3"/>
        </dgm:presLayoutVars>
      </dgm:prSet>
      <dgm:spPr/>
    </dgm:pt>
    <dgm:pt modelId="{6D48420F-D0C3-4D2D-B586-E9CC405FF948}" type="pres">
      <dgm:prSet presAssocID="{BBBE1D6F-AB46-4D08-9129-6D4108343916}" presName="hierChild2" presStyleCnt="0"/>
      <dgm:spPr/>
    </dgm:pt>
  </dgm:ptLst>
  <dgm:cxnLst>
    <dgm:cxn modelId="{6DBB4625-0419-4C2D-AEFC-28BA7E43B7E9}" srcId="{1132082F-EBB2-485D-AA11-C35AB5072BFA}" destId="{94E5F06B-FD1E-4952-B998-C917AFE422AB}" srcOrd="0" destOrd="0" parTransId="{DB13AD66-6C1D-4444-8AFF-B98DEE4D5278}" sibTransId="{B730C960-0092-4050-88E0-2281FA733B0A}"/>
    <dgm:cxn modelId="{528CD074-CE12-4EC0-B3CB-1D6632F22BEF}" type="presOf" srcId="{BBBE1D6F-AB46-4D08-9129-6D4108343916}" destId="{4D4B04C5-79D5-4D74-B25B-A1AE39931B17}" srcOrd="0" destOrd="0" presId="urn:microsoft.com/office/officeart/2005/8/layout/hierarchy1"/>
    <dgm:cxn modelId="{3C4721B5-B470-41C4-B677-27E9F19CEA12}" type="presOf" srcId="{94E5F06B-FD1E-4952-B998-C917AFE422AB}" destId="{2F09F4E5-504C-4062-ACF5-A20DC04597C5}" srcOrd="0" destOrd="0" presId="urn:microsoft.com/office/officeart/2005/8/layout/hierarchy1"/>
    <dgm:cxn modelId="{04F4A2DA-5031-4863-B538-494140CEB655}" type="presOf" srcId="{1132082F-EBB2-485D-AA11-C35AB5072BFA}" destId="{A973A3C8-6C52-4AED-827B-7E30B8E585D0}" srcOrd="0" destOrd="0" presId="urn:microsoft.com/office/officeart/2005/8/layout/hierarchy1"/>
    <dgm:cxn modelId="{993DE0DF-87CA-42B2-883D-D31C5107C275}" srcId="{1132082F-EBB2-485D-AA11-C35AB5072BFA}" destId="{BBBE1D6F-AB46-4D08-9129-6D4108343916}" srcOrd="1" destOrd="0" parTransId="{8FCBCB16-DD82-4562-B754-A2B347B8A9B4}" sibTransId="{FF362F2F-2148-42B8-82A1-833B092AB192}"/>
    <dgm:cxn modelId="{7186B0CC-1F85-4676-AADF-4ECDCEA25BF3}" type="presParOf" srcId="{A973A3C8-6C52-4AED-827B-7E30B8E585D0}" destId="{7DC217AF-9C27-47AD-898D-07AE6FCF042E}" srcOrd="0" destOrd="0" presId="urn:microsoft.com/office/officeart/2005/8/layout/hierarchy1"/>
    <dgm:cxn modelId="{09147BF0-A0DF-4483-AC97-A40F3484BF5A}" type="presParOf" srcId="{7DC217AF-9C27-47AD-898D-07AE6FCF042E}" destId="{EDED0D1D-B70F-44B1-97E5-79A3C4F59CE3}" srcOrd="0" destOrd="0" presId="urn:microsoft.com/office/officeart/2005/8/layout/hierarchy1"/>
    <dgm:cxn modelId="{C45E2196-3111-4618-9DFF-3CCFA491BAC4}" type="presParOf" srcId="{EDED0D1D-B70F-44B1-97E5-79A3C4F59CE3}" destId="{BC1773CB-8389-43B2-8253-7E720FC42D97}" srcOrd="0" destOrd="0" presId="urn:microsoft.com/office/officeart/2005/8/layout/hierarchy1"/>
    <dgm:cxn modelId="{56B50A78-479F-4A82-8CBE-46FF8FA4349F}" type="presParOf" srcId="{EDED0D1D-B70F-44B1-97E5-79A3C4F59CE3}" destId="{2F09F4E5-504C-4062-ACF5-A20DC04597C5}" srcOrd="1" destOrd="0" presId="urn:microsoft.com/office/officeart/2005/8/layout/hierarchy1"/>
    <dgm:cxn modelId="{16DA44A1-DFB4-4FF6-B2F4-DB9D1261F860}" type="presParOf" srcId="{7DC217AF-9C27-47AD-898D-07AE6FCF042E}" destId="{C4142CD2-33DD-489B-9E08-6B0F7925F656}" srcOrd="1" destOrd="0" presId="urn:microsoft.com/office/officeart/2005/8/layout/hierarchy1"/>
    <dgm:cxn modelId="{3FFEA5CD-2154-4F32-90D2-BD1FFC281140}" type="presParOf" srcId="{A973A3C8-6C52-4AED-827B-7E30B8E585D0}" destId="{67535F9D-3118-410A-9C31-1F1B9B946CC8}" srcOrd="1" destOrd="0" presId="urn:microsoft.com/office/officeart/2005/8/layout/hierarchy1"/>
    <dgm:cxn modelId="{9EF0627B-7D0C-47A0-8011-7F95AE6C17F0}" type="presParOf" srcId="{67535F9D-3118-410A-9C31-1F1B9B946CC8}" destId="{5E70EFCA-86D3-40C2-9271-F452370A144B}" srcOrd="0" destOrd="0" presId="urn:microsoft.com/office/officeart/2005/8/layout/hierarchy1"/>
    <dgm:cxn modelId="{70BB71DE-285A-4F97-B2C3-9704CE7DA6FB}" type="presParOf" srcId="{5E70EFCA-86D3-40C2-9271-F452370A144B}" destId="{64AC6F4E-544E-4153-BD04-9C20447A541F}" srcOrd="0" destOrd="0" presId="urn:microsoft.com/office/officeart/2005/8/layout/hierarchy1"/>
    <dgm:cxn modelId="{796CE319-69BA-4676-B441-3F75B0F05041}" type="presParOf" srcId="{5E70EFCA-86D3-40C2-9271-F452370A144B}" destId="{4D4B04C5-79D5-4D74-B25B-A1AE39931B17}" srcOrd="1" destOrd="0" presId="urn:microsoft.com/office/officeart/2005/8/layout/hierarchy1"/>
    <dgm:cxn modelId="{8D990A42-F660-4509-9ECE-57A514E54FBD}" type="presParOf" srcId="{67535F9D-3118-410A-9C31-1F1B9B946CC8}" destId="{6D48420F-D0C3-4D2D-B586-E9CC405FF9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8156BC-262F-4054-A008-32F71F90EB0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ACC5B2F-580E-4F3D-90D9-CBDEE9CA1638}">
      <dgm:prSet/>
      <dgm:spPr/>
      <dgm:t>
        <a:bodyPr/>
        <a:lstStyle/>
        <a:p>
          <a:r>
            <a:rPr lang="en-US" b="1"/>
            <a:t>Introduction:</a:t>
          </a:r>
          <a:endParaRPr lang="en-US"/>
        </a:p>
      </dgm:t>
    </dgm:pt>
    <dgm:pt modelId="{87FA5207-3C33-4762-98C1-AECD5B62E110}" type="parTrans" cxnId="{8BBDEFCF-C142-409C-B118-CFBA6105DEBC}">
      <dgm:prSet/>
      <dgm:spPr/>
      <dgm:t>
        <a:bodyPr/>
        <a:lstStyle/>
        <a:p>
          <a:endParaRPr lang="en-US"/>
        </a:p>
      </dgm:t>
    </dgm:pt>
    <dgm:pt modelId="{A932F261-7BF2-4F71-8E55-DD4C4EB7168E}" type="sibTrans" cxnId="{8BBDEFCF-C142-409C-B118-CFBA6105DEBC}">
      <dgm:prSet/>
      <dgm:spPr/>
      <dgm:t>
        <a:bodyPr/>
        <a:lstStyle/>
        <a:p>
          <a:endParaRPr lang="en-US"/>
        </a:p>
      </dgm:t>
    </dgm:pt>
    <dgm:pt modelId="{D509B91D-B409-4308-B235-D149C9247897}">
      <dgm:prSet/>
      <dgm:spPr/>
      <dgm:t>
        <a:bodyPr/>
        <a:lstStyle/>
        <a:p>
          <a:r>
            <a:rPr lang="en-US"/>
            <a:t>Designing Inductor to work in 1mhz/5A in FEMM software</a:t>
          </a:r>
        </a:p>
      </dgm:t>
    </dgm:pt>
    <dgm:pt modelId="{DE146E3E-171F-4D92-827F-E64587FC7A0F}" type="parTrans" cxnId="{76864DA4-ECBB-4506-8ED9-AA980D031A47}">
      <dgm:prSet/>
      <dgm:spPr/>
      <dgm:t>
        <a:bodyPr/>
        <a:lstStyle/>
        <a:p>
          <a:endParaRPr lang="en-US"/>
        </a:p>
      </dgm:t>
    </dgm:pt>
    <dgm:pt modelId="{94E74914-E336-4BDA-A575-81B7A16D271B}" type="sibTrans" cxnId="{76864DA4-ECBB-4506-8ED9-AA980D031A47}">
      <dgm:prSet/>
      <dgm:spPr/>
      <dgm:t>
        <a:bodyPr/>
        <a:lstStyle/>
        <a:p>
          <a:endParaRPr lang="en-US"/>
        </a:p>
      </dgm:t>
    </dgm:pt>
    <dgm:pt modelId="{D3C46391-8F10-41D3-A7B2-B7840539FB43}">
      <dgm:prSet/>
      <dgm:spPr/>
      <dgm:t>
        <a:bodyPr/>
        <a:lstStyle/>
        <a:p>
          <a:r>
            <a:rPr lang="en-US"/>
            <a:t>Simulating the inductor in boost converter using Ltspice tool </a:t>
          </a:r>
        </a:p>
      </dgm:t>
    </dgm:pt>
    <dgm:pt modelId="{D44EB84C-E56F-434D-8326-87124CC175B0}" type="parTrans" cxnId="{DCBAE795-E3F8-4072-B185-071EF9B40B68}">
      <dgm:prSet/>
      <dgm:spPr/>
      <dgm:t>
        <a:bodyPr/>
        <a:lstStyle/>
        <a:p>
          <a:endParaRPr lang="en-US"/>
        </a:p>
      </dgm:t>
    </dgm:pt>
    <dgm:pt modelId="{7BC21413-1703-4D1E-9B2B-6D69BE13AA49}" type="sibTrans" cxnId="{DCBAE795-E3F8-4072-B185-071EF9B40B68}">
      <dgm:prSet/>
      <dgm:spPr/>
      <dgm:t>
        <a:bodyPr/>
        <a:lstStyle/>
        <a:p>
          <a:endParaRPr lang="en-US"/>
        </a:p>
      </dgm:t>
    </dgm:pt>
    <dgm:pt modelId="{A3CDC5E1-53F8-4302-963E-A5395949C45B}" type="pres">
      <dgm:prSet presAssocID="{0E8156BC-262F-4054-A008-32F71F90EB02}" presName="linear" presStyleCnt="0">
        <dgm:presLayoutVars>
          <dgm:animLvl val="lvl"/>
          <dgm:resizeHandles val="exact"/>
        </dgm:presLayoutVars>
      </dgm:prSet>
      <dgm:spPr/>
    </dgm:pt>
    <dgm:pt modelId="{AEBC57C1-F54D-4944-B2A2-A578DE1FFE6B}" type="pres">
      <dgm:prSet presAssocID="{AACC5B2F-580E-4F3D-90D9-CBDEE9CA16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02FD0EE-787E-4E9A-9B34-05C32BD64659}" type="pres">
      <dgm:prSet presAssocID="{A932F261-7BF2-4F71-8E55-DD4C4EB7168E}" presName="spacer" presStyleCnt="0"/>
      <dgm:spPr/>
    </dgm:pt>
    <dgm:pt modelId="{6C3092E2-0C20-4684-86CC-DDF0143B075A}" type="pres">
      <dgm:prSet presAssocID="{D509B91D-B409-4308-B235-D149C92478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B8FBBF-BAC1-40D5-AB5E-6DDF35744C31}" type="pres">
      <dgm:prSet presAssocID="{94E74914-E336-4BDA-A575-81B7A16D271B}" presName="spacer" presStyleCnt="0"/>
      <dgm:spPr/>
    </dgm:pt>
    <dgm:pt modelId="{658237A2-C05B-416A-A538-97D11586193A}" type="pres">
      <dgm:prSet presAssocID="{D3C46391-8F10-41D3-A7B2-B7840539FB4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BAE795-E3F8-4072-B185-071EF9B40B68}" srcId="{0E8156BC-262F-4054-A008-32F71F90EB02}" destId="{D3C46391-8F10-41D3-A7B2-B7840539FB43}" srcOrd="2" destOrd="0" parTransId="{D44EB84C-E56F-434D-8326-87124CC175B0}" sibTransId="{7BC21413-1703-4D1E-9B2B-6D69BE13AA49}"/>
    <dgm:cxn modelId="{76864DA4-ECBB-4506-8ED9-AA980D031A47}" srcId="{0E8156BC-262F-4054-A008-32F71F90EB02}" destId="{D509B91D-B409-4308-B235-D149C9247897}" srcOrd="1" destOrd="0" parTransId="{DE146E3E-171F-4D92-827F-E64587FC7A0F}" sibTransId="{94E74914-E336-4BDA-A575-81B7A16D271B}"/>
    <dgm:cxn modelId="{4C2DDEA5-2E9C-4C71-AA76-89D06E4CEF82}" type="presOf" srcId="{D509B91D-B409-4308-B235-D149C9247897}" destId="{6C3092E2-0C20-4684-86CC-DDF0143B075A}" srcOrd="0" destOrd="0" presId="urn:microsoft.com/office/officeart/2005/8/layout/vList2"/>
    <dgm:cxn modelId="{EB82BEA6-9BE8-4AAA-AB7F-94D779A63E42}" type="presOf" srcId="{AACC5B2F-580E-4F3D-90D9-CBDEE9CA1638}" destId="{AEBC57C1-F54D-4944-B2A2-A578DE1FFE6B}" srcOrd="0" destOrd="0" presId="urn:microsoft.com/office/officeart/2005/8/layout/vList2"/>
    <dgm:cxn modelId="{605D59BF-6E8F-4D70-BA04-8153794586EF}" type="presOf" srcId="{0E8156BC-262F-4054-A008-32F71F90EB02}" destId="{A3CDC5E1-53F8-4302-963E-A5395949C45B}" srcOrd="0" destOrd="0" presId="urn:microsoft.com/office/officeart/2005/8/layout/vList2"/>
    <dgm:cxn modelId="{8BBDEFCF-C142-409C-B118-CFBA6105DEBC}" srcId="{0E8156BC-262F-4054-A008-32F71F90EB02}" destId="{AACC5B2F-580E-4F3D-90D9-CBDEE9CA1638}" srcOrd="0" destOrd="0" parTransId="{87FA5207-3C33-4762-98C1-AECD5B62E110}" sibTransId="{A932F261-7BF2-4F71-8E55-DD4C4EB7168E}"/>
    <dgm:cxn modelId="{46E430D4-F350-45F8-A033-1C3C90AC6197}" type="presOf" srcId="{D3C46391-8F10-41D3-A7B2-B7840539FB43}" destId="{658237A2-C05B-416A-A538-97D11586193A}" srcOrd="0" destOrd="0" presId="urn:microsoft.com/office/officeart/2005/8/layout/vList2"/>
    <dgm:cxn modelId="{1141B960-9FB0-45EE-A584-B52C6747D11F}" type="presParOf" srcId="{A3CDC5E1-53F8-4302-963E-A5395949C45B}" destId="{AEBC57C1-F54D-4944-B2A2-A578DE1FFE6B}" srcOrd="0" destOrd="0" presId="urn:microsoft.com/office/officeart/2005/8/layout/vList2"/>
    <dgm:cxn modelId="{79B23D3B-39B0-49F6-B9A8-7EEF52F37501}" type="presParOf" srcId="{A3CDC5E1-53F8-4302-963E-A5395949C45B}" destId="{402FD0EE-787E-4E9A-9B34-05C32BD64659}" srcOrd="1" destOrd="0" presId="urn:microsoft.com/office/officeart/2005/8/layout/vList2"/>
    <dgm:cxn modelId="{AFD5A281-2CE7-41C0-A2C4-8A5487F5AC53}" type="presParOf" srcId="{A3CDC5E1-53F8-4302-963E-A5395949C45B}" destId="{6C3092E2-0C20-4684-86CC-DDF0143B075A}" srcOrd="2" destOrd="0" presId="urn:microsoft.com/office/officeart/2005/8/layout/vList2"/>
    <dgm:cxn modelId="{8BBC8F2C-9DC9-40FA-AE48-908FF52FF8A8}" type="presParOf" srcId="{A3CDC5E1-53F8-4302-963E-A5395949C45B}" destId="{18B8FBBF-BAC1-40D5-AB5E-6DDF35744C31}" srcOrd="3" destOrd="0" presId="urn:microsoft.com/office/officeart/2005/8/layout/vList2"/>
    <dgm:cxn modelId="{8B5B0681-4C8B-4E3F-94C2-EEBF48204E9E}" type="presParOf" srcId="{A3CDC5E1-53F8-4302-963E-A5395949C45B}" destId="{658237A2-C05B-416A-A538-97D1158619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97D9C3-5E38-4F88-8594-D230393AEA49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D5CFE3-0521-4C59-AF4E-7B2E85784AED}">
      <dgm:prSet/>
      <dgm:spPr/>
      <dgm:t>
        <a:bodyPr/>
        <a:lstStyle/>
        <a:p>
          <a:r>
            <a:rPr lang="en-GB"/>
            <a:t>Cons:</a:t>
          </a:r>
          <a:endParaRPr lang="en-US"/>
        </a:p>
      </dgm:t>
    </dgm:pt>
    <dgm:pt modelId="{7E1F20ED-B95D-4FE8-A27F-EDFFE28DB1D1}" type="parTrans" cxnId="{C4C6291B-94E7-47FF-AB05-C50D47670240}">
      <dgm:prSet/>
      <dgm:spPr/>
      <dgm:t>
        <a:bodyPr/>
        <a:lstStyle/>
        <a:p>
          <a:endParaRPr lang="en-US"/>
        </a:p>
      </dgm:t>
    </dgm:pt>
    <dgm:pt modelId="{E533AB3B-8CF4-41D2-9960-B500F1AFA3A9}" type="sibTrans" cxnId="{C4C6291B-94E7-47FF-AB05-C50D47670240}">
      <dgm:prSet/>
      <dgm:spPr/>
      <dgm:t>
        <a:bodyPr/>
        <a:lstStyle/>
        <a:p>
          <a:endParaRPr lang="en-US"/>
        </a:p>
      </dgm:t>
    </dgm:pt>
    <dgm:pt modelId="{123A015A-410A-40F0-8206-97FE57ACA540}">
      <dgm:prSet/>
      <dgm:spPr/>
      <dgm:t>
        <a:bodyPr/>
        <a:lstStyle/>
        <a:p>
          <a:r>
            <a:rPr lang="en-GB"/>
            <a:t>Complex Manufacturing: The double E core design can be more complex and costly to manufacture compared to simpler core shapes.</a:t>
          </a:r>
          <a:endParaRPr lang="en-US"/>
        </a:p>
      </dgm:t>
    </dgm:pt>
    <dgm:pt modelId="{ABE6CEE2-DF71-4EC3-86F6-E935EF28D86C}" type="parTrans" cxnId="{EE58DB5A-7EC8-410D-B5A9-281E97B5A3C9}">
      <dgm:prSet/>
      <dgm:spPr/>
      <dgm:t>
        <a:bodyPr/>
        <a:lstStyle/>
        <a:p>
          <a:endParaRPr lang="en-US"/>
        </a:p>
      </dgm:t>
    </dgm:pt>
    <dgm:pt modelId="{D35E52A5-D6D5-45A5-8AB5-76FD0131A520}" type="sibTrans" cxnId="{EE58DB5A-7EC8-410D-B5A9-281E97B5A3C9}">
      <dgm:prSet/>
      <dgm:spPr/>
      <dgm:t>
        <a:bodyPr/>
        <a:lstStyle/>
        <a:p>
          <a:endParaRPr lang="en-US"/>
        </a:p>
      </dgm:t>
    </dgm:pt>
    <dgm:pt modelId="{DECC7FCD-EB89-4EA0-B9B4-B81295E395C6}">
      <dgm:prSet/>
      <dgm:spPr/>
      <dgm:t>
        <a:bodyPr/>
        <a:lstStyle/>
        <a:p>
          <a:r>
            <a:rPr lang="en-GB"/>
            <a:t>Higher Cost: Due to the complexity and materials used, double E inductors can be more expensive.</a:t>
          </a:r>
          <a:endParaRPr lang="en-US"/>
        </a:p>
      </dgm:t>
    </dgm:pt>
    <dgm:pt modelId="{990F7425-F04F-42DA-BFA9-6CD447ADD636}" type="parTrans" cxnId="{FFCC2408-3262-4C5D-97F9-30484A6D4119}">
      <dgm:prSet/>
      <dgm:spPr/>
      <dgm:t>
        <a:bodyPr/>
        <a:lstStyle/>
        <a:p>
          <a:endParaRPr lang="en-US"/>
        </a:p>
      </dgm:t>
    </dgm:pt>
    <dgm:pt modelId="{3D59BF10-EFBE-426F-90B1-819E9DD7390B}" type="sibTrans" cxnId="{FFCC2408-3262-4C5D-97F9-30484A6D4119}">
      <dgm:prSet/>
      <dgm:spPr/>
      <dgm:t>
        <a:bodyPr/>
        <a:lstStyle/>
        <a:p>
          <a:endParaRPr lang="en-US"/>
        </a:p>
      </dgm:t>
    </dgm:pt>
    <dgm:pt modelId="{E84EE89C-1222-4F89-9F44-50D185A960DF}">
      <dgm:prSet/>
      <dgm:spPr/>
      <dgm:t>
        <a:bodyPr/>
        <a:lstStyle/>
        <a:p>
          <a:r>
            <a:rPr lang="en-GB"/>
            <a:t>Limited Availability: They might not be as readily available as other types of inductors, which can be a limitation for some applications.</a:t>
          </a:r>
          <a:endParaRPr lang="en-US"/>
        </a:p>
      </dgm:t>
    </dgm:pt>
    <dgm:pt modelId="{2ADF9172-1F82-4837-90B3-F8274583E491}" type="parTrans" cxnId="{EA22E74D-8E1E-4BFC-8BF3-F48FC832CFC7}">
      <dgm:prSet/>
      <dgm:spPr/>
      <dgm:t>
        <a:bodyPr/>
        <a:lstStyle/>
        <a:p>
          <a:endParaRPr lang="en-US"/>
        </a:p>
      </dgm:t>
    </dgm:pt>
    <dgm:pt modelId="{4F979C77-34C3-4676-B496-D767561D8B28}" type="sibTrans" cxnId="{EA22E74D-8E1E-4BFC-8BF3-F48FC832CFC7}">
      <dgm:prSet/>
      <dgm:spPr/>
      <dgm:t>
        <a:bodyPr/>
        <a:lstStyle/>
        <a:p>
          <a:endParaRPr lang="en-US"/>
        </a:p>
      </dgm:t>
    </dgm:pt>
    <dgm:pt modelId="{0E36AD7A-9E3B-4B6F-99BA-F65221EB7B13}" type="pres">
      <dgm:prSet presAssocID="{B597D9C3-5E38-4F88-8594-D230393AEA49}" presName="Name0" presStyleCnt="0">
        <dgm:presLayoutVars>
          <dgm:dir/>
          <dgm:animLvl val="lvl"/>
          <dgm:resizeHandles val="exact"/>
        </dgm:presLayoutVars>
      </dgm:prSet>
      <dgm:spPr/>
    </dgm:pt>
    <dgm:pt modelId="{7E8B582F-C9DC-4665-9153-DA51758A4363}" type="pres">
      <dgm:prSet presAssocID="{11D5CFE3-0521-4C59-AF4E-7B2E85784AED}" presName="linNode" presStyleCnt="0"/>
      <dgm:spPr/>
    </dgm:pt>
    <dgm:pt modelId="{678D4A9C-DFBF-4AE1-BC0B-583051C0DF7A}" type="pres">
      <dgm:prSet presAssocID="{11D5CFE3-0521-4C59-AF4E-7B2E85784A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0C864B8-B549-498B-BF07-C22C48EBA3B8}" type="pres">
      <dgm:prSet presAssocID="{E533AB3B-8CF4-41D2-9960-B500F1AFA3A9}" presName="sp" presStyleCnt="0"/>
      <dgm:spPr/>
    </dgm:pt>
    <dgm:pt modelId="{217DAE6B-3863-4370-8D90-BB8AB4CBC994}" type="pres">
      <dgm:prSet presAssocID="{123A015A-410A-40F0-8206-97FE57ACA540}" presName="linNode" presStyleCnt="0"/>
      <dgm:spPr/>
    </dgm:pt>
    <dgm:pt modelId="{C047093E-88B8-4606-8C1B-32E97FA99EE1}" type="pres">
      <dgm:prSet presAssocID="{123A015A-410A-40F0-8206-97FE57ACA54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6FC0FE6-DBA9-45EB-AF34-CB3EBCE1C0D8}" type="pres">
      <dgm:prSet presAssocID="{D35E52A5-D6D5-45A5-8AB5-76FD0131A520}" presName="sp" presStyleCnt="0"/>
      <dgm:spPr/>
    </dgm:pt>
    <dgm:pt modelId="{EA4463B1-FAE2-4BAF-9E17-BFEC21EA3263}" type="pres">
      <dgm:prSet presAssocID="{DECC7FCD-EB89-4EA0-B9B4-B81295E395C6}" presName="linNode" presStyleCnt="0"/>
      <dgm:spPr/>
    </dgm:pt>
    <dgm:pt modelId="{C1BA6973-31A5-4F84-AB3E-A7110CE96583}" type="pres">
      <dgm:prSet presAssocID="{DECC7FCD-EB89-4EA0-B9B4-B81295E395C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DB5386-7EDC-4BFF-8D43-F04185D56D46}" type="pres">
      <dgm:prSet presAssocID="{3D59BF10-EFBE-426F-90B1-819E9DD7390B}" presName="sp" presStyleCnt="0"/>
      <dgm:spPr/>
    </dgm:pt>
    <dgm:pt modelId="{8471CA3A-3010-4514-9384-3A38D085F12C}" type="pres">
      <dgm:prSet presAssocID="{E84EE89C-1222-4F89-9F44-50D185A960DF}" presName="linNode" presStyleCnt="0"/>
      <dgm:spPr/>
    </dgm:pt>
    <dgm:pt modelId="{3D0AF9FD-37CC-418D-A2CE-876231622A01}" type="pres">
      <dgm:prSet presAssocID="{E84EE89C-1222-4F89-9F44-50D185A960DF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FFCC2408-3262-4C5D-97F9-30484A6D4119}" srcId="{B597D9C3-5E38-4F88-8594-D230393AEA49}" destId="{DECC7FCD-EB89-4EA0-B9B4-B81295E395C6}" srcOrd="2" destOrd="0" parTransId="{990F7425-F04F-42DA-BFA9-6CD447ADD636}" sibTransId="{3D59BF10-EFBE-426F-90B1-819E9DD7390B}"/>
    <dgm:cxn modelId="{C4C6291B-94E7-47FF-AB05-C50D47670240}" srcId="{B597D9C3-5E38-4F88-8594-D230393AEA49}" destId="{11D5CFE3-0521-4C59-AF4E-7B2E85784AED}" srcOrd="0" destOrd="0" parTransId="{7E1F20ED-B95D-4FE8-A27F-EDFFE28DB1D1}" sibTransId="{E533AB3B-8CF4-41D2-9960-B500F1AFA3A9}"/>
    <dgm:cxn modelId="{EA22E74D-8E1E-4BFC-8BF3-F48FC832CFC7}" srcId="{B597D9C3-5E38-4F88-8594-D230393AEA49}" destId="{E84EE89C-1222-4F89-9F44-50D185A960DF}" srcOrd="3" destOrd="0" parTransId="{2ADF9172-1F82-4837-90B3-F8274583E491}" sibTransId="{4F979C77-34C3-4676-B496-D767561D8B28}"/>
    <dgm:cxn modelId="{E5783371-FB43-4571-B81E-9F6BC4A11BCB}" type="presOf" srcId="{E84EE89C-1222-4F89-9F44-50D185A960DF}" destId="{3D0AF9FD-37CC-418D-A2CE-876231622A01}" srcOrd="0" destOrd="0" presId="urn:microsoft.com/office/officeart/2005/8/layout/vList5"/>
    <dgm:cxn modelId="{EE58DB5A-7EC8-410D-B5A9-281E97B5A3C9}" srcId="{B597D9C3-5E38-4F88-8594-D230393AEA49}" destId="{123A015A-410A-40F0-8206-97FE57ACA540}" srcOrd="1" destOrd="0" parTransId="{ABE6CEE2-DF71-4EC3-86F6-E935EF28D86C}" sibTransId="{D35E52A5-D6D5-45A5-8AB5-76FD0131A520}"/>
    <dgm:cxn modelId="{E061FCAB-246A-43DF-A4C9-7B6254C61163}" type="presOf" srcId="{B597D9C3-5E38-4F88-8594-D230393AEA49}" destId="{0E36AD7A-9E3B-4B6F-99BA-F65221EB7B13}" srcOrd="0" destOrd="0" presId="urn:microsoft.com/office/officeart/2005/8/layout/vList5"/>
    <dgm:cxn modelId="{9FEDE9C3-60F6-4DB6-BBEF-172DD483D1DE}" type="presOf" srcId="{DECC7FCD-EB89-4EA0-B9B4-B81295E395C6}" destId="{C1BA6973-31A5-4F84-AB3E-A7110CE96583}" srcOrd="0" destOrd="0" presId="urn:microsoft.com/office/officeart/2005/8/layout/vList5"/>
    <dgm:cxn modelId="{12051BDF-2D4B-4EFF-A085-7CFF2A69493A}" type="presOf" srcId="{11D5CFE3-0521-4C59-AF4E-7B2E85784AED}" destId="{678D4A9C-DFBF-4AE1-BC0B-583051C0DF7A}" srcOrd="0" destOrd="0" presId="urn:microsoft.com/office/officeart/2005/8/layout/vList5"/>
    <dgm:cxn modelId="{4A7F91F4-7709-49E1-9380-3C0477AD41B4}" type="presOf" srcId="{123A015A-410A-40F0-8206-97FE57ACA540}" destId="{C047093E-88B8-4606-8C1B-32E97FA99EE1}" srcOrd="0" destOrd="0" presId="urn:microsoft.com/office/officeart/2005/8/layout/vList5"/>
    <dgm:cxn modelId="{94BAA221-362D-467C-9CAD-A659E623D06B}" type="presParOf" srcId="{0E36AD7A-9E3B-4B6F-99BA-F65221EB7B13}" destId="{7E8B582F-C9DC-4665-9153-DA51758A4363}" srcOrd="0" destOrd="0" presId="urn:microsoft.com/office/officeart/2005/8/layout/vList5"/>
    <dgm:cxn modelId="{EB914363-A797-41A6-A341-DE6EB79BB714}" type="presParOf" srcId="{7E8B582F-C9DC-4665-9153-DA51758A4363}" destId="{678D4A9C-DFBF-4AE1-BC0B-583051C0DF7A}" srcOrd="0" destOrd="0" presId="urn:microsoft.com/office/officeart/2005/8/layout/vList5"/>
    <dgm:cxn modelId="{813CC9EC-4163-4581-99C3-7D36C54AA1FF}" type="presParOf" srcId="{0E36AD7A-9E3B-4B6F-99BA-F65221EB7B13}" destId="{D0C864B8-B549-498B-BF07-C22C48EBA3B8}" srcOrd="1" destOrd="0" presId="urn:microsoft.com/office/officeart/2005/8/layout/vList5"/>
    <dgm:cxn modelId="{B8266A2A-7852-42E9-A319-80BD75A419E8}" type="presParOf" srcId="{0E36AD7A-9E3B-4B6F-99BA-F65221EB7B13}" destId="{217DAE6B-3863-4370-8D90-BB8AB4CBC994}" srcOrd="2" destOrd="0" presId="urn:microsoft.com/office/officeart/2005/8/layout/vList5"/>
    <dgm:cxn modelId="{7F248784-4BAC-4F5D-94EE-B951720CFDF5}" type="presParOf" srcId="{217DAE6B-3863-4370-8D90-BB8AB4CBC994}" destId="{C047093E-88B8-4606-8C1B-32E97FA99EE1}" srcOrd="0" destOrd="0" presId="urn:microsoft.com/office/officeart/2005/8/layout/vList5"/>
    <dgm:cxn modelId="{E63DFCA7-5871-4065-A43B-5463704FCA0F}" type="presParOf" srcId="{0E36AD7A-9E3B-4B6F-99BA-F65221EB7B13}" destId="{26FC0FE6-DBA9-45EB-AF34-CB3EBCE1C0D8}" srcOrd="3" destOrd="0" presId="urn:microsoft.com/office/officeart/2005/8/layout/vList5"/>
    <dgm:cxn modelId="{FEE1BC4D-5DEC-42C2-9F19-319B6DD160F5}" type="presParOf" srcId="{0E36AD7A-9E3B-4B6F-99BA-F65221EB7B13}" destId="{EA4463B1-FAE2-4BAF-9E17-BFEC21EA3263}" srcOrd="4" destOrd="0" presId="urn:microsoft.com/office/officeart/2005/8/layout/vList5"/>
    <dgm:cxn modelId="{89D608FC-A065-4770-AEF6-4F6188D73CE7}" type="presParOf" srcId="{EA4463B1-FAE2-4BAF-9E17-BFEC21EA3263}" destId="{C1BA6973-31A5-4F84-AB3E-A7110CE96583}" srcOrd="0" destOrd="0" presId="urn:microsoft.com/office/officeart/2005/8/layout/vList5"/>
    <dgm:cxn modelId="{166AA240-2A5B-4119-A6F8-9EA084130E78}" type="presParOf" srcId="{0E36AD7A-9E3B-4B6F-99BA-F65221EB7B13}" destId="{A6DB5386-7EDC-4BFF-8D43-F04185D56D46}" srcOrd="5" destOrd="0" presId="urn:microsoft.com/office/officeart/2005/8/layout/vList5"/>
    <dgm:cxn modelId="{76BD7E17-CCF4-4C2A-82C1-8BD239186ED6}" type="presParOf" srcId="{0E36AD7A-9E3B-4B6F-99BA-F65221EB7B13}" destId="{8471CA3A-3010-4514-9384-3A38D085F12C}" srcOrd="6" destOrd="0" presId="urn:microsoft.com/office/officeart/2005/8/layout/vList5"/>
    <dgm:cxn modelId="{5E433294-7394-4024-A101-3F193276D59D}" type="presParOf" srcId="{8471CA3A-3010-4514-9384-3A38D085F12C}" destId="{3D0AF9FD-37CC-418D-A2CE-876231622A0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773CB-8389-43B2-8253-7E720FC42D97}">
      <dsp:nvSpPr>
        <dsp:cNvPr id="0" name=""/>
        <dsp:cNvSpPr/>
      </dsp:nvSpPr>
      <dsp:spPr>
        <a:xfrm>
          <a:off x="812155" y="496"/>
          <a:ext cx="3222724" cy="2046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9F4E5-504C-4062-ACF5-A20DC04597C5}">
      <dsp:nvSpPr>
        <dsp:cNvPr id="0" name=""/>
        <dsp:cNvSpPr/>
      </dsp:nvSpPr>
      <dsp:spPr>
        <a:xfrm>
          <a:off x="1170235" y="340673"/>
          <a:ext cx="3222724" cy="20464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Hashem Jarhi, Amir Rashed</a:t>
          </a:r>
          <a:endParaRPr lang="en-US" sz="3800" kern="1200"/>
        </a:p>
      </dsp:txBody>
      <dsp:txXfrm>
        <a:off x="1230173" y="400611"/>
        <a:ext cx="3102848" cy="1926553"/>
      </dsp:txXfrm>
    </dsp:sp>
    <dsp:sp modelId="{64AC6F4E-544E-4153-BD04-9C20447A541F}">
      <dsp:nvSpPr>
        <dsp:cNvPr id="0" name=""/>
        <dsp:cNvSpPr/>
      </dsp:nvSpPr>
      <dsp:spPr>
        <a:xfrm>
          <a:off x="4751040" y="496"/>
          <a:ext cx="3222724" cy="2046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B04C5-79D5-4D74-B25B-A1AE39931B17}">
      <dsp:nvSpPr>
        <dsp:cNvPr id="0" name=""/>
        <dsp:cNvSpPr/>
      </dsp:nvSpPr>
      <dsp:spPr>
        <a:xfrm>
          <a:off x="5109120" y="340673"/>
          <a:ext cx="3222724" cy="20464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Advisor: Eric Herbelin</a:t>
          </a:r>
          <a:endParaRPr lang="en-US" sz="3800" kern="1200"/>
        </a:p>
      </dsp:txBody>
      <dsp:txXfrm>
        <a:off x="5169058" y="400611"/>
        <a:ext cx="3102848" cy="1926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C57C1-F54D-4944-B2A2-A578DE1FFE6B}">
      <dsp:nvSpPr>
        <dsp:cNvPr id="0" name=""/>
        <dsp:cNvSpPr/>
      </dsp:nvSpPr>
      <dsp:spPr>
        <a:xfrm>
          <a:off x="0" y="415653"/>
          <a:ext cx="6666833" cy="14698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Introduction:</a:t>
          </a:r>
          <a:endParaRPr lang="en-US" sz="3700" kern="1200"/>
        </a:p>
      </dsp:txBody>
      <dsp:txXfrm>
        <a:off x="71751" y="487404"/>
        <a:ext cx="6523331" cy="1326328"/>
      </dsp:txXfrm>
    </dsp:sp>
    <dsp:sp modelId="{6C3092E2-0C20-4684-86CC-DDF0143B075A}">
      <dsp:nvSpPr>
        <dsp:cNvPr id="0" name=""/>
        <dsp:cNvSpPr/>
      </dsp:nvSpPr>
      <dsp:spPr>
        <a:xfrm>
          <a:off x="0" y="1992044"/>
          <a:ext cx="6666833" cy="146983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Designing Inductor to work in 1mhz/5A in FEMM software</a:t>
          </a:r>
        </a:p>
      </dsp:txBody>
      <dsp:txXfrm>
        <a:off x="71751" y="2063795"/>
        <a:ext cx="6523331" cy="1326328"/>
      </dsp:txXfrm>
    </dsp:sp>
    <dsp:sp modelId="{658237A2-C05B-416A-A538-97D11586193A}">
      <dsp:nvSpPr>
        <dsp:cNvPr id="0" name=""/>
        <dsp:cNvSpPr/>
      </dsp:nvSpPr>
      <dsp:spPr>
        <a:xfrm>
          <a:off x="0" y="3568435"/>
          <a:ext cx="6666833" cy="146983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Simulating the inductor in boost converter using Ltspice tool </a:t>
          </a:r>
        </a:p>
      </dsp:txBody>
      <dsp:txXfrm>
        <a:off x="71751" y="3640186"/>
        <a:ext cx="6523331" cy="13263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D4A9C-DFBF-4AE1-BC0B-583051C0DF7A}">
      <dsp:nvSpPr>
        <dsp:cNvPr id="0" name=""/>
        <dsp:cNvSpPr/>
      </dsp:nvSpPr>
      <dsp:spPr>
        <a:xfrm>
          <a:off x="3496905" y="2098"/>
          <a:ext cx="3934018" cy="10093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Cons:</a:t>
          </a:r>
          <a:endParaRPr lang="en-US" sz="1500" kern="1200"/>
        </a:p>
      </dsp:txBody>
      <dsp:txXfrm>
        <a:off x="3546175" y="51368"/>
        <a:ext cx="3835478" cy="910763"/>
      </dsp:txXfrm>
    </dsp:sp>
    <dsp:sp modelId="{C047093E-88B8-4606-8C1B-32E97FA99EE1}">
      <dsp:nvSpPr>
        <dsp:cNvPr id="0" name=""/>
        <dsp:cNvSpPr/>
      </dsp:nvSpPr>
      <dsp:spPr>
        <a:xfrm>
          <a:off x="3496905" y="1061866"/>
          <a:ext cx="3934018" cy="1009303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Complex Manufacturing: The double E core design can be more complex and costly to manufacture compared to simpler core shapes.</a:t>
          </a:r>
          <a:endParaRPr lang="en-US" sz="1500" kern="1200"/>
        </a:p>
      </dsp:txBody>
      <dsp:txXfrm>
        <a:off x="3546175" y="1111136"/>
        <a:ext cx="3835478" cy="910763"/>
      </dsp:txXfrm>
    </dsp:sp>
    <dsp:sp modelId="{C1BA6973-31A5-4F84-AB3E-A7110CE96583}">
      <dsp:nvSpPr>
        <dsp:cNvPr id="0" name=""/>
        <dsp:cNvSpPr/>
      </dsp:nvSpPr>
      <dsp:spPr>
        <a:xfrm>
          <a:off x="3496905" y="2121635"/>
          <a:ext cx="3934018" cy="1009303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Higher Cost: Due to the complexity and materials used, double E inductors can be more expensive.</a:t>
          </a:r>
          <a:endParaRPr lang="en-US" sz="1500" kern="1200"/>
        </a:p>
      </dsp:txBody>
      <dsp:txXfrm>
        <a:off x="3546175" y="2170905"/>
        <a:ext cx="3835478" cy="910763"/>
      </dsp:txXfrm>
    </dsp:sp>
    <dsp:sp modelId="{3D0AF9FD-37CC-418D-A2CE-876231622A01}">
      <dsp:nvSpPr>
        <dsp:cNvPr id="0" name=""/>
        <dsp:cNvSpPr/>
      </dsp:nvSpPr>
      <dsp:spPr>
        <a:xfrm>
          <a:off x="3496905" y="3181403"/>
          <a:ext cx="3934018" cy="1009303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Limited Availability: They might not be as readily available as other types of inductors, which can be a limitation for some applications.</a:t>
          </a:r>
          <a:endParaRPr lang="en-US" sz="1500" kern="1200"/>
        </a:p>
      </dsp:txBody>
      <dsp:txXfrm>
        <a:off x="3546175" y="3230673"/>
        <a:ext cx="3835478" cy="910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03:5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4210 24575,'5'-1'0,"0"1"0,-1-1 0,1 0 0,-1 0 0,1-1 0,-1 0 0,1 1 0,-1-1 0,0-1 0,7-4 0,42-34 0,-26 19 0,543-471 0,-543 468 0,43-44 0,69-58 0,-14 23 0,161-172 0,-168 159 0,5 6 0,178-126 0,-124 100 0,-103 76 0,145-91 0,-107 88 0,-3-5 0,-3-4 0,180-164 0,-3-3 0,23 22 0,-73 53 0,569-399 0,-611 433 0,-141 92 0,-1-2 0,47-50 0,-34 30 0,-9 10-94,132-115-1177,-176 159-5555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ED4C8-DF1B-4281-A927-478A7FB84AE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4EFAF-E158-43BE-972D-73A93E756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ניתן לראות שההספק בליפופים תלוי ישירות מ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ככל שמגדילים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מקטינים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R-type material is selected, R-type core material because it has capacity to withstand high frequency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dirty="0"/>
              <a:t>Low Core Losses: R-type cores exhibit minimal core losses, especially at high temperatures (100°C to 110°C), making them efficient for high-frequency applications</a:t>
            </a:r>
          </a:p>
          <a:p>
            <a:r>
              <a:rPr lang="en-GB" dirty="0"/>
              <a:t>High Saturation Flux Density: These materials can handle higher magnetic flux densities without saturating, which is crucial for maintaining performance under heavy loads.</a:t>
            </a:r>
          </a:p>
          <a:p>
            <a:r>
              <a:rPr lang="en-GB" dirty="0"/>
              <a:t>Thermal Stability: R-type cores maintain their performance characteristics over a wide temperature range, ensuring reliability in demanding environments</a:t>
            </a:r>
          </a:p>
          <a:p>
            <a:r>
              <a:rPr lang="en-GB" dirty="0"/>
              <a:t>Consistent Performance: They offer consistent performance, which is essential for applications requiring precise and stable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7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77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using above data derive generates flux from that inductance which means adding nonlinear component of core with it as inductance changes with respect to current demand which shows into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LTspice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simulation below.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6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 1: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Load demand is light load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(1A). Boost converter deliver ~ 61V. Steady state condition achieve less than 6 msec.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4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 2: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Load demand is high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(10A). Boost converter deliver ~ 59.68V. Steady state condition achieve 3.5 msec i.e. longer time require to be in steady state condition for high load demand.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2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4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9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0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4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effectLst/>
                <a:highlight>
                  <a:srgbClr val="F3F3F3"/>
                </a:highlight>
                <a:latin typeface="SegoeUIVariable"/>
              </a:rPr>
              <a:t>Pros: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effectLst/>
                <a:highlight>
                  <a:srgbClr val="F3F3F3"/>
                </a:highlight>
                <a:latin typeface="SegoeUIVariable"/>
              </a:rPr>
              <a:t>High Magnetic Efficiency</a:t>
            </a:r>
            <a:r>
              <a:rPr lang="en-GB" b="0" i="0" dirty="0">
                <a:effectLst/>
                <a:highlight>
                  <a:srgbClr val="F3F3F3"/>
                </a:highlight>
                <a:latin typeface="SegoeUIVariable"/>
              </a:rPr>
              <a:t>: The double E core design provides a closed magnetic path, which reduces magnetic losses and improves efficiency.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effectLst/>
                <a:highlight>
                  <a:srgbClr val="F3F3F3"/>
                </a:highlight>
                <a:latin typeface="SegoeUIVariable"/>
              </a:rPr>
              <a:t>Compact Size</a:t>
            </a:r>
            <a:r>
              <a:rPr lang="en-GB" b="0" i="0" dirty="0">
                <a:effectLst/>
                <a:highlight>
                  <a:srgbClr val="F3F3F3"/>
                </a:highlight>
                <a:latin typeface="SegoeUIVariable"/>
              </a:rPr>
              <a:t>: This design allows for a more compact and lightweight inductor compared to other core shapes.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effectLst/>
                <a:highlight>
                  <a:srgbClr val="F3F3F3"/>
                </a:highlight>
                <a:latin typeface="SegoeUIVariable"/>
              </a:rPr>
              <a:t>Low Leakage Inductance</a:t>
            </a:r>
            <a:r>
              <a:rPr lang="en-GB" b="0" i="0" dirty="0">
                <a:effectLst/>
                <a:highlight>
                  <a:srgbClr val="F3F3F3"/>
                </a:highlight>
                <a:latin typeface="SegoeUIVariable"/>
              </a:rPr>
              <a:t>: The closed magnetic path minimizes leakage inductance, which is beneficial for high-frequency applications.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effectLst/>
                <a:highlight>
                  <a:srgbClr val="F3F3F3"/>
                </a:highlight>
                <a:latin typeface="SegoeUIVariable"/>
              </a:rPr>
              <a:t>Good Thermal Performance</a:t>
            </a:r>
            <a:r>
              <a:rPr lang="en-GB" b="0" i="0" dirty="0">
                <a:effectLst/>
                <a:highlight>
                  <a:srgbClr val="F3F3F3"/>
                </a:highlight>
                <a:latin typeface="SegoeUIVariable"/>
              </a:rPr>
              <a:t>: The design helps in better heat dissipation, which is crucial for maintaining performance under high power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4EFAF-E158-43BE-972D-73A93E7562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9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8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1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1D599-51EE-4479-8737-288C8301B17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16C6-5D38-4017-B4E0-2AE6C9932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2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labadmin.ef.technion.ac.il/prj/project/view/ProjectId/7578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INDUCTOR DESIGN 1MHZ/5A AND SIMULATION IN BOOST CONVERTER</a:t>
            </a:r>
            <a:endParaRPr lang="en-US"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mage result for technion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4"/>
          <a:stretch/>
        </p:blipFill>
        <p:spPr bwMode="auto">
          <a:xfrm>
            <a:off x="6507721" y="1476961"/>
            <a:ext cx="5163022" cy="246148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itle 1">
            <a:extLst>
              <a:ext uri="{FF2B5EF4-FFF2-40B4-BE49-F238E27FC236}">
                <a16:creationId xmlns:a16="http://schemas.microsoft.com/office/drawing/2014/main" id="{6FDC8EAA-2706-94A2-76D9-F648DA08FBAD}"/>
              </a:ext>
            </a:extLst>
          </p:cNvPr>
          <p:cNvGraphicFramePr/>
          <p:nvPr/>
        </p:nvGraphicFramePr>
        <p:xfrm>
          <a:off x="1262743" y="3854678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718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E8E5-3273-38E3-3411-3C614FB7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5DA65-9D04-53C3-70C9-6105F69B0D47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b="1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Case 3: Inductance selected 10uH </a:t>
            </a:r>
            <a:endParaRPr lang="en-US" sz="200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702B61-C341-216C-90DA-3074F6A7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5361" y="467208"/>
            <a:ext cx="673988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7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BDA8F-D53E-9241-70E4-8BBA5E2C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F1D8EC-65AB-5180-CFEF-B69786E2B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16" y="1190205"/>
            <a:ext cx="6780700" cy="44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0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27726-E476-679E-7C9A-66EBB344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INDUCTOR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54E3-F7B7-9E7B-43DC-636C5F83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 3: Inductance selected 10uH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selecting calculated value of inductance, loss in inductor becomes 0.843 watts.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Pros: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Reach faster at steady state level than 47uH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Ripple is less than 3.3uH inductor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Less power loss among all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Highest efficiency of good among all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Cons: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Ripple in inductor more than 47uH 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High Peak current than 47uH but maximum peak current is satisfied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810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44A75-CF67-F845-A1BE-DEFE8B5D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INDUCTOR:1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88BD74-99FA-2CE9-18A7-199A0B5A8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493539"/>
            <a:ext cx="7225748" cy="58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AC827-691C-CAB1-8645-1A395A6C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INDUCTOR:1 (FEMM)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C0DE1-9326-C693-C8DF-D4B32572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812239"/>
            <a:ext cx="7225748" cy="32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4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94765-ABF8-BCBC-1E27-55610621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INDUCTOR: 2</a:t>
            </a:r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A9C7525-7BC8-5157-671F-59599A954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674183"/>
            <a:ext cx="7225748" cy="550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56E7F-1090-419B-2637-2EC8A059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E INDUCTOR (FEMM)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2D28B5-CC76-4D23-1B93-29D9E893E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8834" y="467208"/>
            <a:ext cx="707293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8DA82-8B36-688A-9DDE-796DDD78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E INDUCTOR (simulation results)</a:t>
            </a:r>
          </a:p>
        </p:txBody>
      </p:sp>
      <p:pic>
        <p:nvPicPr>
          <p:cNvPr id="4" name="Picture 3" descr="A colorful lines and dots on a blue background&#10;&#10;Description automatically generated">
            <a:extLst>
              <a:ext uri="{FF2B5EF4-FFF2-40B4-BE49-F238E27FC236}">
                <a16:creationId xmlns:a16="http://schemas.microsoft.com/office/drawing/2014/main" id="{97A97593-5D36-AFF0-B0F9-2A08B30E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34" y="467208"/>
            <a:ext cx="707293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2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382ED-53B7-165B-B822-6822D92E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DOUBLE E RESULTS (FEMM)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FEC67F-A072-DCD1-D8D9-6FB4B975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612" y="3751939"/>
            <a:ext cx="2941430" cy="1557228"/>
          </a:xfrm>
          <a:prstGeom prst="rect">
            <a:avLst/>
          </a:prstGeom>
        </p:spPr>
      </p:pic>
      <p:pic>
        <p:nvPicPr>
          <p:cNvPr id="5" name="Picture 4" descr="A white background with 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66E1C5C6-046E-E830-3235-9E5087B7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82" y="3818372"/>
            <a:ext cx="2835864" cy="144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1AA2C-8526-E394-0C0E-296DAFB8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02" y="3751939"/>
            <a:ext cx="3460206" cy="2377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515AE-5B37-91E8-C917-ECD0362055A7}"/>
              </a:ext>
            </a:extLst>
          </p:cNvPr>
          <p:cNvSpPr txBox="1"/>
          <p:nvPr/>
        </p:nvSpPr>
        <p:spPr>
          <a:xfrm>
            <a:off x="966371" y="3343860"/>
            <a:ext cx="3039315" cy="36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Winding results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0A701-1DA0-2B2A-4FF2-50CBA25A122C}"/>
              </a:ext>
            </a:extLst>
          </p:cNvPr>
          <p:cNvSpPr txBox="1"/>
          <p:nvPr/>
        </p:nvSpPr>
        <p:spPr>
          <a:xfrm>
            <a:off x="4670153" y="3188563"/>
            <a:ext cx="3039315" cy="36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current</a:t>
            </a:r>
            <a:endParaRPr lang="en-IL" sz="4400" b="1">
              <a:solidFill>
                <a:srgbClr val="145C9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2BB34-1BBC-B41D-0268-54DCB3B3F330}"/>
              </a:ext>
            </a:extLst>
          </p:cNvPr>
          <p:cNvSpPr txBox="1"/>
          <p:nvPr/>
        </p:nvSpPr>
        <p:spPr>
          <a:xfrm>
            <a:off x="8243727" y="3115990"/>
            <a:ext cx="3039315" cy="36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loss</a:t>
            </a:r>
            <a:endParaRPr lang="en-IL" sz="4400" b="1">
              <a:solidFill>
                <a:srgbClr val="145C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ACA-ED41-A45D-8633-601D7B5B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CHOOSING INDUCTOR PROPERTIES: SIZING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41F15A-7923-17FB-E3B1-7B37038F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78" y="2020258"/>
            <a:ext cx="3532794" cy="3002344"/>
          </a:xfrm>
          <a:prstGeom prst="rect">
            <a:avLst/>
          </a:prstGeom>
        </p:spPr>
      </p:pic>
      <p:pic>
        <p:nvPicPr>
          <p:cNvPr id="10" name="Picture 9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4CAF7E9-CB0C-EE9B-63D4-C7135E8F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64" y="2374456"/>
            <a:ext cx="6012336" cy="244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DFF0F-3D45-1CC6-B716-172E4C1B6E38}"/>
              </a:ext>
            </a:extLst>
          </p:cNvPr>
          <p:cNvSpPr txBox="1"/>
          <p:nvPr/>
        </p:nvSpPr>
        <p:spPr>
          <a:xfrm>
            <a:off x="838200" y="5209857"/>
            <a:ext cx="6787436" cy="44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7492" algn="ctr" defTabSz="1014984" rtl="1">
              <a:lnSpc>
                <a:spcPct val="115000"/>
              </a:lnSpc>
              <a:spcAft>
                <a:spcPts val="888"/>
              </a:spcAft>
            </a:pPr>
            <a:r>
              <a:rPr lang="en-US" sz="1998" b="1" kern="100">
                <a:solidFill>
                  <a:srgbClr val="222222"/>
                </a:solidFill>
                <a:highlight>
                  <a:srgbClr val="FFFFFF"/>
                </a:highlight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d =1.5a , h = 2.5a, b, = 0.7a and h = 2a.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2067E-6A6B-AD0B-2C5D-3447391ED1D3}"/>
              </a:ext>
            </a:extLst>
          </p:cNvPr>
          <p:cNvSpPr txBox="1"/>
          <p:nvPr/>
        </p:nvSpPr>
        <p:spPr>
          <a:xfrm>
            <a:off x="1385684" y="5542246"/>
            <a:ext cx="9009539" cy="44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7492" algn="ctr" defTabSz="1014984" rtl="1">
              <a:lnSpc>
                <a:spcPct val="115000"/>
              </a:lnSpc>
              <a:spcAft>
                <a:spcPts val="888"/>
              </a:spcAft>
            </a:pPr>
            <a:r>
              <a:rPr lang="en-US" sz="1998" b="1" kern="100">
                <a:solidFill>
                  <a:srgbClr val="222222"/>
                </a:solidFill>
                <a:highlight>
                  <a:srgbClr val="FFFFFF"/>
                </a:highlight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REFRENCE: </a:t>
            </a:r>
            <a:r>
              <a:rPr lang="en-US" sz="1998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POWER ELECTRONICS 3</a:t>
            </a:r>
            <a:r>
              <a:rPr lang="en-US" sz="1998" kern="1200" baseline="300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rd</a:t>
            </a:r>
            <a:r>
              <a:rPr lang="en-US" sz="1998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 EDITION , NED MOHAN , TORE 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9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B341BD-411D-882B-3FD5-F48EABB2E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78286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440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BBF15-4949-C9EF-58F1-64BD1835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CHOOSING INDUCTOR PROPERTIES: CORE MATERIAL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F74B8-C22D-6911-5BB2-EC228582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035C6-384C-BDB8-13FF-354A34C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CHOOSING INDUCTOR PROPERTIES: CORE MATERIAL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E1F558-B861-CD8F-FA58-BCFA237B2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949" y="467208"/>
            <a:ext cx="620270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7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B8A33-7E99-677F-942F-861F538B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CHOOSING INDUCTOR PROPERTIES: WINDING MATERIAL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33B3-2DE3-FC8A-A4BB-FABAF21C7FCE}"/>
              </a:ext>
            </a:extLst>
          </p:cNvPr>
          <p:cNvSpPr>
            <a:spLocks/>
          </p:cNvSpPr>
          <p:nvPr/>
        </p:nvSpPr>
        <p:spPr>
          <a:xfrm>
            <a:off x="4905052" y="822961"/>
            <a:ext cx="6666833" cy="4033802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Copper was chosen as the winding material due to its high conductivity. Additionally, the flexibility of copper makes winding easier, which reduces the volume of copper needed. This results in a coil with a lower weight. For the thickness of the copper wire, we will choose the thickest possible to minimize wasted power.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0DD35-EFA7-00A1-AF22-088E4BED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801" y="3019437"/>
            <a:ext cx="4353063" cy="740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92695-1F05-4E05-7CA0-650EB3BC9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26" y="3838563"/>
            <a:ext cx="3920068" cy="10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994A5-FC73-248A-C421-8171EFFF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DOUBLE E CONS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D4470C-EA26-5665-EEF3-5DB9A1E72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75625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09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7C71C-4755-BE10-97A3-17E2941F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TOROID INDUCTOR: CORE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AC92-FC77-70C4-9DAE-5D86A8E4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077" y="524450"/>
            <a:ext cx="3534770" cy="2300030"/>
          </a:xfrm>
        </p:spPr>
        <p:txBody>
          <a:bodyPr anchor="ctr"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Core type: Ferrite core- R type material.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A graph of a graph with numbers&#10;&#10;Description automatically generated">
            <a:extLst>
              <a:ext uri="{FF2B5EF4-FFF2-40B4-BE49-F238E27FC236}">
                <a16:creationId xmlns:a16="http://schemas.microsoft.com/office/drawing/2014/main" id="{7979ACBB-B672-B030-53AD-8434326A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584" y="769237"/>
            <a:ext cx="3122490" cy="2659762"/>
          </a:xfrm>
          <a:prstGeom prst="rect">
            <a:avLst/>
          </a:prstGeom>
        </p:spPr>
      </p:pic>
      <p:pic>
        <p:nvPicPr>
          <p:cNvPr id="6" name="Picture 5" descr="A graph of a frequency&#10;&#10;Description automatically generated">
            <a:extLst>
              <a:ext uri="{FF2B5EF4-FFF2-40B4-BE49-F238E27FC236}">
                <a16:creationId xmlns:a16="http://schemas.microsoft.com/office/drawing/2014/main" id="{E960EF58-E533-2E0F-FD74-CFD8961F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285" y="3443016"/>
            <a:ext cx="3534770" cy="3013392"/>
          </a:xfrm>
          <a:prstGeom prst="rect">
            <a:avLst/>
          </a:prstGeom>
        </p:spPr>
      </p:pic>
      <p:pic>
        <p:nvPicPr>
          <p:cNvPr id="4" name="Picture 3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3EE48A0-9E79-4753-ED1F-962681809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68" y="3443016"/>
            <a:ext cx="3608851" cy="3013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DC00A9-F36D-EA30-C290-BD1C48D88B3C}"/>
                  </a:ext>
                </a:extLst>
              </p14:cNvPr>
              <p14:cNvContentPartPr/>
              <p14:nvPr/>
            </p14:nvContentPartPr>
            <p14:xfrm>
              <a:off x="8318320" y="3266000"/>
              <a:ext cx="1907280" cy="1515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DC00A9-F36D-EA30-C290-BD1C48D88B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9320" y="3257000"/>
                <a:ext cx="1924920" cy="15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09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C56D7-15C6-8CDA-5CDB-78165353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TOROID INDUCTOR: CORE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4182-B54F-1522-1BF3-67CC40C8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Selected core: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0_43825TC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from magnetics manufacture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Current density (J) = 3 A/mm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Current (I) = 10 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Area product: (L*I^2)/(B*Kw*Kc*J) = (35.6u*10*10)/(0.02*0.6*1*3*10^6)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	        = 9.88* 10^-7 cm^4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Inductance: ~35.6uH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Wire Selection: 14 AWG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057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55300-F140-D4AA-F549-90F43554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TOROID INDUCTOR: DESING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97E0FC-23F8-1A41-B06D-1AD564403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3949" y="467208"/>
            <a:ext cx="620270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0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26C5-1561-9F94-4C2E-51EE84EE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TOROID INDUCTOR: FEMM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B845E-C13D-7F1F-9864-E99F70E4F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72245"/>
            <a:ext cx="7225748" cy="49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568DB-F4D6-93FB-335B-3D99FB65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Ideal toroid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F8E2B-FC64-5775-5EEC-6F508EA8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730231"/>
            <a:ext cx="7225748" cy="33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8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602-1488-543B-21FE-C8A556E2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nonlinearity OF toroid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6963A5-8C3E-F097-9DA1-57DDA9EBE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967201"/>
              </p:ext>
            </p:extLst>
          </p:nvPr>
        </p:nvGraphicFramePr>
        <p:xfrm>
          <a:off x="4502428" y="708711"/>
          <a:ext cx="7225748" cy="544058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374751">
                  <a:extLst>
                    <a:ext uri="{9D8B030D-6E8A-4147-A177-3AD203B41FA5}">
                      <a16:colId xmlns:a16="http://schemas.microsoft.com/office/drawing/2014/main" val="3841696365"/>
                    </a:ext>
                  </a:extLst>
                </a:gridCol>
                <a:gridCol w="3409331">
                  <a:extLst>
                    <a:ext uri="{9D8B030D-6E8A-4147-A177-3AD203B41FA5}">
                      <a16:colId xmlns:a16="http://schemas.microsoft.com/office/drawing/2014/main" val="2933733573"/>
                    </a:ext>
                  </a:extLst>
                </a:gridCol>
                <a:gridCol w="2441666">
                  <a:extLst>
                    <a:ext uri="{9D8B030D-6E8A-4147-A177-3AD203B41FA5}">
                      <a16:colId xmlns:a16="http://schemas.microsoft.com/office/drawing/2014/main" val="3800206677"/>
                    </a:ext>
                  </a:extLst>
                </a:gridCol>
              </a:tblGrid>
              <a:tr h="62505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US" sz="2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Parameters</a:t>
                      </a:r>
                      <a:endParaRPr lang="en-US" sz="2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Values</a:t>
                      </a:r>
                      <a:endParaRPr lang="en-US" sz="2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945734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 (inductance)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8.06 uH/N^2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946200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Le (path length)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82.8 mm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77929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Ae (cross section)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231 mm^2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835766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 (flux density)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 Tesla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06722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 (flux intensity)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A/m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646980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Outer length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38.1 mm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70934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Inner length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 mm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49217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25.4 mm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55226"/>
                  </a:ext>
                </a:extLst>
              </a:tr>
              <a:tr h="5350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 (number of turns)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329" marR="175974" marT="25237" marB="1892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814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4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ideal inductor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Vin = 48V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Vout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 60V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Frequency = 1 MHz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(continuous) = 5A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Ipeak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 10A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68FDA-4BE4-8B9A-B57D-FB96C847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2281475"/>
            <a:ext cx="4227198" cy="23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6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A9D6CBC-4645-3AD3-0EB9-567E8762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3" y="194553"/>
            <a:ext cx="4319081" cy="598241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Python Code to Check Current Vs Inductance Graph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import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import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numpy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as np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import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as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femm.openfemm</a:t>
            </a:r>
            <a:r>
              <a:rPr lang="ar-JO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femm.opendocument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("Inductor design 1MHz.FEM"); #save FEMM file where Python install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femm.mi_saveas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tem.fem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") #save into Temporary file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min=1; max=10; step=0.5</a:t>
            </a:r>
            <a:r>
              <a:rPr lang="ar-JO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      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Npoints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int((max-min)/step)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I=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np.arange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(min, max, step,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dtype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=np.float64)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W=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np.arange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(min, max, step,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dtype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=np.float64)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L=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np.arange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(min, max, step,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dtype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=np.float64)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F0116AE-8657-3DBE-5996-6FB3034CCC20}"/>
              </a:ext>
            </a:extLst>
          </p:cNvPr>
          <p:cNvSpPr txBox="1">
            <a:spLocks/>
          </p:cNvSpPr>
          <p:nvPr/>
        </p:nvSpPr>
        <p:spPr>
          <a:xfrm>
            <a:off x="5930630" y="194553"/>
            <a:ext cx="4319081" cy="598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CEFE1BFA-4542-DA21-8FC3-AE93FCA5D23F}"/>
              </a:ext>
            </a:extLst>
          </p:cNvPr>
          <p:cNvSpPr txBox="1">
            <a:spLocks/>
          </p:cNvSpPr>
          <p:nvPr/>
        </p:nvSpPr>
        <p:spPr>
          <a:xfrm>
            <a:off x="6096000" y="74579"/>
            <a:ext cx="4319081" cy="5982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print("FEMM Result:")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k in range (0,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Npoints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femm.mi_modifycircprop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("Coil",5,I[k])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femm.mi_analyze</a:t>
            </a: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femm.mi_loadsolution</a:t>
            </a: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femm.mo_selectblock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(6.5,6.2)  #Select inner winding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femm.mo_selectblock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(9.5,17.5) #Select Outer winding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femm.mo_selectblock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(9.5,10.5) #Select Core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W[k]=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femm.mo_blockintegral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(2) #Field Energy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L[k]=2*W[k]/I[k]**2           #Inductance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print(I[k],L[k])              #Print result Current Vs Inductance graph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#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Plot Current Vs Inductance graph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plt.figure</a:t>
            </a: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(1)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plt.plot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(I,L*1e3, '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rs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--')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plt.grid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(True)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plt.ylabel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("Inductance (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mH</a:t>
            </a:r>
            <a:r>
              <a:rPr lang="ar-JO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")</a:t>
            </a:r>
            <a:endParaRPr lang="en-US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plt.xlabel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("Current (A)")</a:t>
            </a:r>
          </a:p>
          <a:p>
            <a:pPr algn="l" rtl="0">
              <a:lnSpc>
                <a:spcPct val="80000"/>
              </a:lnSpc>
              <a:spcAft>
                <a:spcPts val="800"/>
              </a:spcAft>
            </a:pP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plt.savefig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("L_vs_Current.</a:t>
            </a:r>
            <a:r>
              <a:rPr lang="en-US" sz="4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png</a:t>
            </a:r>
            <a:r>
              <a:rPr lang="en-US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",dpi=300)</a:t>
            </a:r>
            <a:endParaRPr lang="en-US" sz="4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94628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D3363-482C-793E-95D5-EF24572C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FEMM to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lTspice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06825-E28E-1654-47DE-A91554343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17405"/>
            <a:ext cx="7225748" cy="4823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0108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2B3F8-E7C0-017D-10A8-62289285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From FEMM to Ltspice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A4EFA-B2E9-069A-0B95-688844385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514583"/>
            <a:ext cx="3025303" cy="5546047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K1 = N*Ae*B ~= 14.6 * 10^-6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K2 = N/(H*Le) = 2.4154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Flux (ɸ)= 14.6 * 10^-6 * tanh (2.4154*I(L))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 =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dɸ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A7CCCBD2-2D26-C1AF-5A94-83D82A48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08" r="34445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E6BD2C3-E8C2-96CB-CFE3-55072344A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994" y="1250994"/>
            <a:ext cx="4082498" cy="70426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88632D4-C350-C2F9-6960-D1CE5002F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32" y="5035425"/>
            <a:ext cx="4012022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90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2206A1A-5CEF-0ECB-B88E-17649AA3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39" y="1709433"/>
            <a:ext cx="7478169" cy="29531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3D51B1B-CFD0-2A82-683D-7CDD6CB1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60700" y="993778"/>
            <a:ext cx="3287922" cy="4189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A7FEE31C-D615-E24B-E852-C1D00ADE9664}"/>
              </a:ext>
            </a:extLst>
          </p:cNvPr>
          <p:cNvSpPr/>
          <p:nvPr/>
        </p:nvSpPr>
        <p:spPr>
          <a:xfrm>
            <a:off x="3344741" y="1612156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RDS(on)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1.5 </a:t>
            </a:r>
            <a:r>
              <a:rPr lang="en-US" b="1" dirty="0" err="1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milliOHM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93E34328-54DE-560C-5E11-9A14424E97C0}"/>
              </a:ext>
            </a:extLst>
          </p:cNvPr>
          <p:cNvSpPr/>
          <p:nvPr/>
        </p:nvSpPr>
        <p:spPr>
          <a:xfrm>
            <a:off x="6787655" y="1612156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Fast Switching Speed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10552874-CA6F-BE2C-3781-07D6EA68B711}"/>
              </a:ext>
            </a:extLst>
          </p:cNvPr>
          <p:cNvSpPr/>
          <p:nvPr/>
        </p:nvSpPr>
        <p:spPr>
          <a:xfrm>
            <a:off x="5157537" y="3269680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Thermal Performance</a:t>
            </a: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5E4DB160-52A1-77DA-15E0-76B3EBA2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824" y="1540338"/>
            <a:ext cx="3335013" cy="3096798"/>
          </a:xfrm>
          <a:prstGeom prst="rect">
            <a:avLst/>
          </a:prstGeom>
        </p:spPr>
      </p:pic>
      <p:sp>
        <p:nvSpPr>
          <p:cNvPr id="13" name="מלבן 12">
            <a:extLst>
              <a:ext uri="{FF2B5EF4-FFF2-40B4-BE49-F238E27FC236}">
                <a16:creationId xmlns:a16="http://schemas.microsoft.com/office/drawing/2014/main" id="{137B4EC7-2E08-C7EF-7E7B-186E4A2D7B63}"/>
              </a:ext>
            </a:extLst>
          </p:cNvPr>
          <p:cNvSpPr/>
          <p:nvPr/>
        </p:nvSpPr>
        <p:spPr>
          <a:xfrm>
            <a:off x="3010881" y="1709433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Low Forward Voltage -&gt;</a:t>
            </a:r>
            <a:r>
              <a:rPr lang="he-IL" b="1" dirty="0"/>
              <a:t>מפחית את הפסדי הולכה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FE276781-8B01-FD4F-A3F3-D3EF12B7D6CA}"/>
              </a:ext>
            </a:extLst>
          </p:cNvPr>
          <p:cNvSpPr/>
          <p:nvPr/>
        </p:nvSpPr>
        <p:spPr>
          <a:xfrm>
            <a:off x="6698106" y="1665134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Schottky diodes </a:t>
            </a:r>
          </a:p>
          <a:p>
            <a:pPr algn="ctr"/>
            <a:r>
              <a:rPr lang="en-US" b="1" dirty="0"/>
              <a:t>-&gt;fast switching 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B2088A74-20DC-BA1F-E1C9-2971E4EF1D22}"/>
              </a:ext>
            </a:extLst>
          </p:cNvPr>
          <p:cNvSpPr/>
          <p:nvPr/>
        </p:nvSpPr>
        <p:spPr>
          <a:xfrm>
            <a:off x="5017635" y="3237732"/>
            <a:ext cx="1876926" cy="1073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low reverse leakage current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0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150E4B-4021-80F5-54E8-470550480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15" y="457200"/>
            <a:ext cx="76149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A2088C-D39A-560B-2B54-E66B88FB6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0037" y="457200"/>
            <a:ext cx="67719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24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F1332-3645-BEE8-3AAA-090B87177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759" y="457200"/>
            <a:ext cx="753248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19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F259A21B-007B-020D-BF7C-78FB458D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6551" y="457200"/>
            <a:ext cx="679889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5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984622">
            <a:off x="2002972" y="1946701"/>
            <a:ext cx="7403392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reestyle Script" panose="030804020302050B0404" pitchFamily="66" charset="0"/>
                <a:cs typeface="Aharoni" panose="02010803020104030203" pitchFamily="2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612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DBF5C-5A40-7DC9-03DD-9D15D0A0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008-7AB9-8B5E-D3A1-78F7E38E6B58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1: Inductance selected 48uH </a:t>
            </a:r>
            <a:endParaRPr lang="en-US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C0AAC9-D34A-798A-543F-B9C054D45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0296" y="625684"/>
            <a:ext cx="6216956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7E8F0-42B4-1653-4417-10DAF840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30E2D6-BB3E-9465-61BB-E53DDAE4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16" y="1221982"/>
            <a:ext cx="6780700" cy="44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25008-66E3-ED72-61E8-8EBEABF9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INDUCTOR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9645-7571-FC16-7B2B-5F3CEAE4C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 1: Inductance selected 48uH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Pros: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Ripple in inductor less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Peak current requirement less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Cons: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time to take for reaching at steady state level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noise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transient time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Power loss in inductor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Efficiency affected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101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1988-C310-1036-715E-88EB992E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D2D12-78AF-2360-CB5D-192C89983B8B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b="1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Case 2: Inductance selected 3.3uH </a:t>
            </a:r>
            <a:endParaRPr lang="en-US" sz="200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BD7551-92E3-23B5-A7A6-59D1BF85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629" y="467208"/>
            <a:ext cx="673134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1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7D9B6-5E4E-2384-1016-8D932ADC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INDUCTOR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21B4D-A68A-BDD0-42A5-41B45D0C2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98680"/>
            <a:ext cx="6780700" cy="44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DFEDC-678A-B1C0-592E-17BA67C4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INDUCTOR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256E-96B7-3F74-CD86-FF5358F89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 2: Inductance selected 3.3uH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selecting lower value of inductance, loss in inductor becomes 0.949 watts.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Pros: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Reach faster at steady state level than 47uH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Less power loss than 47uH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Cons: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Ripple in inductor more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noise at transient time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High Peak current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62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19196</TotalTime>
  <Words>1397</Words>
  <Application>Microsoft Office PowerPoint</Application>
  <PresentationFormat>מסך רחב</PresentationFormat>
  <Paragraphs>200</Paragraphs>
  <Slides>38</Slides>
  <Notes>17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38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Freestyle Script</vt:lpstr>
      <vt:lpstr>SegoeUIVariable</vt:lpstr>
      <vt:lpstr>Symbol</vt:lpstr>
      <vt:lpstr>Times New Roman</vt:lpstr>
      <vt:lpstr>Office Theme</vt:lpstr>
      <vt:lpstr>INDUCTOR DESIGN 1MHZ/5A AND SIMULATION IN BOOST CONVERTER</vt:lpstr>
      <vt:lpstr>מצגת של PowerPoint‏</vt:lpstr>
      <vt:lpstr>An ideal inductor</vt:lpstr>
      <vt:lpstr>INDUCTOR SELECTION</vt:lpstr>
      <vt:lpstr>INDUCTOR SELECTION</vt:lpstr>
      <vt:lpstr>INDUCTOR SELECTION</vt:lpstr>
      <vt:lpstr>INDUCTOR SELECTION</vt:lpstr>
      <vt:lpstr>INDUCTOR SELECTION</vt:lpstr>
      <vt:lpstr>INDUCTOR SELECTION</vt:lpstr>
      <vt:lpstr>INDUCTOR SELECTION</vt:lpstr>
      <vt:lpstr>INDUCTOR SELECTION</vt:lpstr>
      <vt:lpstr>INDUCTOR SELECTION</vt:lpstr>
      <vt:lpstr>BASIC INDUCTOR:1</vt:lpstr>
      <vt:lpstr>BASIC INDUCTOR:1 (FEMM)</vt:lpstr>
      <vt:lpstr>BASIC INDUCTOR: 2</vt:lpstr>
      <vt:lpstr>DOUBLE E INDUCTOR (FEMM)</vt:lpstr>
      <vt:lpstr>DOUBLE E INDUCTOR (simulation results)</vt:lpstr>
      <vt:lpstr>DOUBLE E RESULTS (FEMM)</vt:lpstr>
      <vt:lpstr>CHOOSING INDUCTOR PROPERTIES: SIZING </vt:lpstr>
      <vt:lpstr>CHOOSING INDUCTOR PROPERTIES: CORE MATERIAL </vt:lpstr>
      <vt:lpstr>CHOOSING INDUCTOR PROPERTIES: CORE MATERIAL </vt:lpstr>
      <vt:lpstr>CHOOSING INDUCTOR PROPERTIES: WINDING MATERIAL </vt:lpstr>
      <vt:lpstr>DOUBLE E CONS</vt:lpstr>
      <vt:lpstr>TOROID INDUCTOR: CORE TYPE</vt:lpstr>
      <vt:lpstr>TOROID INDUCTOR: CORE TYPE</vt:lpstr>
      <vt:lpstr>TOROID INDUCTOR: DESING</vt:lpstr>
      <vt:lpstr>TOROID INDUCTOR: FEMM RESULTS</vt:lpstr>
      <vt:lpstr>Ideal toroid</vt:lpstr>
      <vt:lpstr>Simulating nonlinearity OF toroid</vt:lpstr>
      <vt:lpstr>מצגת של PowerPoint‏</vt:lpstr>
      <vt:lpstr>From FEMM to lTspice</vt:lpstr>
      <vt:lpstr>From FEMM to Ltspice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</dc:creator>
  <cp:lastModifiedBy>Amir Rashed</cp:lastModifiedBy>
  <cp:revision>103</cp:revision>
  <dcterms:created xsi:type="dcterms:W3CDTF">2018-11-12T09:41:53Z</dcterms:created>
  <dcterms:modified xsi:type="dcterms:W3CDTF">2024-07-28T19:35:27Z</dcterms:modified>
</cp:coreProperties>
</file>